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9" r:id="rId2"/>
    <p:sldId id="295" r:id="rId3"/>
    <p:sldId id="363" r:id="rId4"/>
    <p:sldId id="374" r:id="rId5"/>
    <p:sldId id="364" r:id="rId6"/>
    <p:sldId id="375" r:id="rId7"/>
    <p:sldId id="367" r:id="rId8"/>
    <p:sldId id="370" r:id="rId9"/>
    <p:sldId id="376" r:id="rId10"/>
    <p:sldId id="368" r:id="rId11"/>
    <p:sldId id="369" r:id="rId12"/>
    <p:sldId id="371" r:id="rId13"/>
    <p:sldId id="372" r:id="rId14"/>
    <p:sldId id="373" r:id="rId15"/>
    <p:sldId id="366" r:id="rId16"/>
    <p:sldId id="377" r:id="rId17"/>
    <p:sldId id="362" r:id="rId18"/>
    <p:sldId id="378" r:id="rId19"/>
    <p:sldId id="303" r:id="rId20"/>
    <p:sldId id="379" r:id="rId21"/>
    <p:sldId id="30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44" autoAdjust="0"/>
    <p:restoredTop sz="87697"/>
  </p:normalViewPr>
  <p:slideViewPr>
    <p:cSldViewPr snapToGrid="0">
      <p:cViewPr varScale="1">
        <p:scale>
          <a:sx n="95" d="100"/>
          <a:sy n="95" d="100"/>
        </p:scale>
        <p:origin x="71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C4B3FE-0320-8142-8396-5C3025C019EC}" type="datetimeFigureOut">
              <a:rPr lang="en-IT" smtClean="0"/>
              <a:t>07/03/22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F43FB-3F33-3F4B-9768-2FBED988F992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29496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10581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858081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967394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Step 0: Add internet permission to Android</a:t>
            </a:r>
          </a:p>
          <a:p>
            <a:r>
              <a:rPr lang="en-IT" dirty="0"/>
              <a:t>Step 1: Structure of the app </a:t>
            </a:r>
            <a:r>
              <a:rPr lang="en-IT" dirty="0">
                <a:sym typeface="Wingdings" pitchFamily="2" charset="2"/>
              </a:rPr>
              <a:t> HomePage on</a:t>
            </a:r>
            <a:r>
              <a:rPr lang="en-GB" dirty="0" err="1">
                <a:sym typeface="Wingdings" pitchFamily="2" charset="2"/>
              </a:rPr>
              <a:t>ly</a:t>
            </a:r>
            <a:endParaRPr lang="en-IT" dirty="0">
              <a:sym typeface="Wingdings" pitchFamily="2" charset="2"/>
            </a:endParaRPr>
          </a:p>
          <a:p>
            <a:r>
              <a:rPr lang="en-IT" dirty="0">
                <a:sym typeface="Wingdings" pitchFamily="2" charset="2"/>
              </a:rPr>
              <a:t>Step 2: Create the </a:t>
            </a:r>
            <a:r>
              <a:rPr lang="en-IT" dirty="0"/>
              <a:t>Post model</a:t>
            </a:r>
          </a:p>
          <a:p>
            <a:r>
              <a:rPr lang="en-IT" dirty="0"/>
              <a:t>Step 3: Create the HomePage UI</a:t>
            </a:r>
          </a:p>
          <a:p>
            <a:r>
              <a:rPr lang="en-IT" dirty="0"/>
              <a:t>Step 4: Create the method to fetch data</a:t>
            </a:r>
          </a:p>
          <a:p>
            <a:r>
              <a:rPr lang="en-IT" dirty="0"/>
              <a:t>Step 5: Create the method to post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26255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26855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909076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85243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1623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95479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73110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50747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42877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860243"/>
          </a:xfrm>
        </p:spPr>
        <p:txBody>
          <a:bodyPr/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28172" y="1361167"/>
            <a:ext cx="11368314" cy="485820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endParaRPr lang="en-GB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ttangolo arrotondato 6"/>
          <p:cNvSpPr/>
          <p:nvPr userDrawn="1"/>
        </p:nvSpPr>
        <p:spPr>
          <a:xfrm>
            <a:off x="1393371" y="1022169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8387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860243"/>
          </a:xfrm>
        </p:spPr>
        <p:txBody>
          <a:bodyPr/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28172" y="1364343"/>
            <a:ext cx="5591628" cy="4812620"/>
          </a:xfrm>
        </p:spPr>
        <p:txBody>
          <a:bodyPr/>
          <a:lstStyle/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364343"/>
            <a:ext cx="5624286" cy="4812620"/>
          </a:xfrm>
        </p:spPr>
        <p:txBody>
          <a:bodyPr/>
          <a:lstStyle/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  <p:sp>
        <p:nvSpPr>
          <p:cNvPr id="8" name="Rettangolo arrotondato 7"/>
          <p:cNvSpPr/>
          <p:nvPr userDrawn="1"/>
        </p:nvSpPr>
        <p:spPr>
          <a:xfrm>
            <a:off x="1393371" y="1022169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5948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426028" y="2355399"/>
            <a:ext cx="9456058" cy="1570716"/>
          </a:xfrm>
        </p:spPr>
        <p:txBody>
          <a:bodyPr anchor="ctr">
            <a:noAutofit/>
          </a:bodyPr>
          <a:lstStyle>
            <a:lvl1pPr marL="0" indent="0" algn="ctr">
              <a:buNone/>
              <a:defRPr sz="48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it-IT" dirty="0"/>
          </a:p>
        </p:txBody>
      </p:sp>
      <p:sp>
        <p:nvSpPr>
          <p:cNvPr id="7" name="Rettangolo arrotondato 6"/>
          <p:cNvSpPr/>
          <p:nvPr userDrawn="1"/>
        </p:nvSpPr>
        <p:spPr>
          <a:xfrm>
            <a:off x="2997200" y="855254"/>
            <a:ext cx="6125029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ttangolo arrotondato 7"/>
          <p:cNvSpPr/>
          <p:nvPr userDrawn="1"/>
        </p:nvSpPr>
        <p:spPr>
          <a:xfrm>
            <a:off x="1426028" y="4152532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itolo 1"/>
          <p:cNvSpPr txBox="1">
            <a:spLocks/>
          </p:cNvSpPr>
          <p:nvPr userDrawn="1"/>
        </p:nvSpPr>
        <p:spPr>
          <a:xfrm>
            <a:off x="460370" y="1155224"/>
            <a:ext cx="10926088" cy="9459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j-cs"/>
              </a:defRPr>
            </a:lvl1pPr>
          </a:lstStyle>
          <a:p>
            <a:r>
              <a:rPr lang="it-IT" sz="2800" b="0" dirty="0" err="1"/>
              <a:t>Biomedical</a:t>
            </a:r>
            <a:r>
              <a:rPr lang="it-IT" sz="2800" b="0" dirty="0"/>
              <a:t> </a:t>
            </a:r>
            <a:r>
              <a:rPr lang="it-IT" sz="2800" b="0" dirty="0" err="1"/>
              <a:t>Wearable</a:t>
            </a:r>
            <a:r>
              <a:rPr lang="it-IT" sz="2800" b="0" dirty="0"/>
              <a:t> Technologies </a:t>
            </a:r>
          </a:p>
          <a:p>
            <a:r>
              <a:rPr lang="it-IT" sz="2800" b="0" dirty="0"/>
              <a:t>for Healthcare and </a:t>
            </a:r>
            <a:r>
              <a:rPr lang="it-IT" sz="2800" b="0" dirty="0" err="1"/>
              <a:t>Wellbeing</a:t>
            </a:r>
            <a:r>
              <a:rPr lang="it-IT" sz="2800" b="0" dirty="0"/>
              <a:t>  </a:t>
            </a:r>
            <a:endParaRPr lang="en-GB" sz="2800" b="0" dirty="0"/>
          </a:p>
        </p:txBody>
      </p:sp>
      <p:sp>
        <p:nvSpPr>
          <p:cNvPr id="10" name="Titolo 1"/>
          <p:cNvSpPr txBox="1">
            <a:spLocks/>
          </p:cNvSpPr>
          <p:nvPr userDrawn="1"/>
        </p:nvSpPr>
        <p:spPr>
          <a:xfrm>
            <a:off x="1426028" y="4424669"/>
            <a:ext cx="9456058" cy="623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it-IT" sz="2800" dirty="0"/>
              <a:t>A.Y. 2021-2022</a:t>
            </a:r>
          </a:p>
        </p:txBody>
      </p:sp>
      <p:sp>
        <p:nvSpPr>
          <p:cNvPr id="14" name="CasellaDiTesto 13"/>
          <p:cNvSpPr txBox="1"/>
          <p:nvPr userDrawn="1"/>
        </p:nvSpPr>
        <p:spPr>
          <a:xfrm>
            <a:off x="2997200" y="133745"/>
            <a:ext cx="6125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it-IT" sz="2000" b="0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University</a:t>
            </a:r>
            <a:r>
              <a:rPr kumimoji="0" lang="it-IT" sz="20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 of Padova</a:t>
            </a:r>
            <a:br>
              <a:rPr kumimoji="0" lang="it-IT" sz="20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</a:br>
            <a:r>
              <a:rPr kumimoji="0" lang="it-IT" sz="2000" b="0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Department</a:t>
            </a:r>
            <a:r>
              <a:rPr kumimoji="0" lang="it-IT" sz="20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 of Information </a:t>
            </a:r>
            <a:r>
              <a:rPr kumimoji="0" lang="it-IT" sz="2000" b="0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Engineering</a:t>
            </a:r>
            <a:endParaRPr lang="en-GB" sz="1100" cap="small" baseline="0" dirty="0"/>
          </a:p>
        </p:txBody>
      </p:sp>
      <p:pic>
        <p:nvPicPr>
          <p:cNvPr id="15" name="Immagine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0" y="5094383"/>
            <a:ext cx="1648258" cy="1648258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946" y="5094383"/>
            <a:ext cx="2153135" cy="13995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96487F-10E0-114E-8185-2B9A87D777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7534" y="4986716"/>
            <a:ext cx="4393045" cy="9193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IT" dirty="0"/>
              <a:t>Name Surname</a:t>
            </a:r>
          </a:p>
        </p:txBody>
      </p:sp>
    </p:spTree>
    <p:extLst>
      <p:ext uri="{BB962C8B-B14F-4D97-AF65-F5344CB8AC3E}">
        <p14:creationId xmlns:p14="http://schemas.microsoft.com/office/powerpoint/2010/main" val="255139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905962"/>
          </a:xfrm>
        </p:spPr>
        <p:txBody>
          <a:bodyPr/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  <p:sp>
        <p:nvSpPr>
          <p:cNvPr id="6" name="Rettangolo arrotondato 5"/>
          <p:cNvSpPr/>
          <p:nvPr userDrawn="1"/>
        </p:nvSpPr>
        <p:spPr>
          <a:xfrm>
            <a:off x="1393371" y="1022169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0652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919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28172" y="1375682"/>
            <a:ext cx="11368314" cy="482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1858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879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49" r:id="rId3"/>
    <p:sldLayoutId id="214748365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rgbClr val="00B050"/>
        </a:buClr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Times New Roman" panose="02020603050405020304" pitchFamily="18" charset="0"/>
        <a:buChar char="̶"/>
        <a:defRPr sz="16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jsonplaceholder.typicode.com/post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jsonplaceholder.typicode.com/" TargetMode="External"/><Relationship Id="rId2" Type="http://schemas.openxmlformats.org/officeDocument/2006/relationships/hyperlink" Target="https://en.wikipedia.org/wiki/List_of_HTTP_status_codesm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flutter.dev/cookbook/networking/send-data" TargetMode="External"/><Relationship Id="rId5" Type="http://schemas.openxmlformats.org/officeDocument/2006/relationships/hyperlink" Target="https://docs.flutter.dev/cookbook/networking/fetch-data" TargetMode="External"/><Relationship Id="rId4" Type="http://schemas.openxmlformats.org/officeDocument/2006/relationships/hyperlink" Target="https://pokeapi.c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7E0323C-B2D5-E147-A405-326B19A39E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T" dirty="0"/>
              <a:t>Networking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B437F2-B298-5D42-A17B-E5DDC2184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Giacomo Cappon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184054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{JSON} Placeholder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093C35F-2A4D-4648-A78F-D26C9363B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2761253"/>
          </a:xfrm>
        </p:spPr>
        <p:txBody>
          <a:bodyPr>
            <a:normAutofit/>
          </a:bodyPr>
          <a:lstStyle/>
          <a:p>
            <a:r>
              <a:rPr lang="en-GB" dirty="0"/>
              <a:t>To learn how to do request to an API and process its result we will use {JSON}Placeholder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8029801-4B63-9A4E-8382-CC7F4FEA4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372" y="2467021"/>
            <a:ext cx="5688967" cy="368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70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{JSON} Placeholder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093C35F-2A4D-4648-A78F-D26C9363B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4707708" cy="2761253"/>
          </a:xfrm>
        </p:spPr>
        <p:txBody>
          <a:bodyPr>
            <a:normAutofit/>
          </a:bodyPr>
          <a:lstStyle/>
          <a:p>
            <a:r>
              <a:rPr lang="en-GB" dirty="0"/>
              <a:t>{JSON}Placeholder exposes the following resources and routes we can play with 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AFA9F9B-98FA-DD45-808E-2EDFE15A7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818" y="1165410"/>
            <a:ext cx="5770010" cy="564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492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{JSON} Placeholder – Post resource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093C35F-2A4D-4648-A78F-D26C9363B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9203508" cy="5334907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Let’s zoom in the post resource:</a:t>
            </a:r>
          </a:p>
          <a:p>
            <a:endParaRPr lang="en-GB" dirty="0"/>
          </a:p>
          <a:p>
            <a:pPr lvl="1"/>
            <a:r>
              <a:rPr lang="en-GB" dirty="0"/>
              <a:t> </a:t>
            </a:r>
            <a:r>
              <a:rPr lang="en-GB" dirty="0">
                <a:hlinkClick r:id="rId3"/>
              </a:rPr>
              <a:t>https://jsonplaceholder.typicode.com/posts</a:t>
            </a:r>
            <a:r>
              <a:rPr lang="en-GB" dirty="0"/>
              <a:t> (this is equivalent to the GET </a:t>
            </a:r>
            <a:r>
              <a:rPr lang="en-GB" dirty="0">
                <a:hlinkClick r:id="rId3"/>
              </a:rPr>
              <a:t>https://jsonplaceholder.typicode.com/posts</a:t>
            </a:r>
            <a:r>
              <a:rPr lang="en-GB" dirty="0"/>
              <a:t> request) will result to: 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So, we have a list of posts, each identified via an id, the id of the user who posted it, a title, and a body.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3B9F10AC-1C63-4D41-AFE4-11A6ACCA8A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6499"/>
            <a:ext cx="12192000" cy="284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15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http package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093C35F-2A4D-4648-A78F-D26C9363B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9203508" cy="5334907"/>
          </a:xfrm>
        </p:spPr>
        <p:txBody>
          <a:bodyPr>
            <a:normAutofit/>
          </a:bodyPr>
          <a:lstStyle/>
          <a:p>
            <a:r>
              <a:rPr lang="en-GB" dirty="0"/>
              <a:t>To be able to make calls we will use the http package. This provides a simple web client to be used to make http calls.  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240B5CD-5136-224A-A6A9-9D991A84A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015" y="2158778"/>
            <a:ext cx="7861345" cy="453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06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Android-specific action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093C35F-2A4D-4648-A78F-D26C9363B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0605588" cy="5334907"/>
          </a:xfrm>
        </p:spPr>
        <p:txBody>
          <a:bodyPr>
            <a:normAutofit/>
          </a:bodyPr>
          <a:lstStyle/>
          <a:p>
            <a:r>
              <a:rPr lang="en-GB" dirty="0"/>
              <a:t>To be able to access to internet functionalities in Android you are required to provide a specific permission:</a:t>
            </a:r>
          </a:p>
          <a:p>
            <a:endParaRPr lang="en-GB" dirty="0"/>
          </a:p>
          <a:p>
            <a:r>
              <a:rPr lang="en-GB" dirty="0"/>
              <a:t>To do so, in the android&gt;app&gt;</a:t>
            </a:r>
            <a:r>
              <a:rPr lang="en-GB" dirty="0" err="1"/>
              <a:t>src</a:t>
            </a:r>
            <a:r>
              <a:rPr lang="en-GB" dirty="0"/>
              <a:t>&gt;main folder open the </a:t>
            </a:r>
            <a:r>
              <a:rPr lang="en-GB" dirty="0" err="1"/>
              <a:t>AndroidManifest.xml</a:t>
            </a:r>
            <a:r>
              <a:rPr lang="en-GB" dirty="0"/>
              <a:t> file, and add the following after the &lt;manifest …&gt; tag: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&lt;uses-permission </a:t>
            </a:r>
            <a:r>
              <a:rPr lang="en-GB" b="1" dirty="0" err="1"/>
              <a:t>android:name</a:t>
            </a:r>
            <a:r>
              <a:rPr lang="en-GB" b="1" dirty="0"/>
              <a:t>="</a:t>
            </a:r>
            <a:r>
              <a:rPr lang="en-GB" b="1" dirty="0" err="1"/>
              <a:t>android.permission.INTERNET</a:t>
            </a:r>
            <a:r>
              <a:rPr lang="en-GB" b="1" dirty="0"/>
              <a:t>" /&gt;</a:t>
            </a:r>
            <a:br>
              <a:rPr lang="en-GB" b="1" dirty="0"/>
            </a:br>
            <a:endParaRPr lang="en-GB" dirty="0"/>
          </a:p>
          <a:p>
            <a:endParaRPr lang="en-GB" dirty="0"/>
          </a:p>
          <a:p>
            <a:r>
              <a:rPr lang="en-GB" dirty="0"/>
              <a:t>No need to do this in iOS.</a:t>
            </a:r>
          </a:p>
        </p:txBody>
      </p:sp>
    </p:spTree>
    <p:extLst>
      <p:ext uri="{BB962C8B-B14F-4D97-AF65-F5344CB8AC3E}">
        <p14:creationId xmlns:p14="http://schemas.microsoft.com/office/powerpoint/2010/main" val="3269601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Case of study - Live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endParaRPr lang="en-GB" dirty="0"/>
          </a:p>
          <a:p>
            <a:pPr marL="0" indent="0">
              <a:buNone/>
            </a:pPr>
            <a:br>
              <a:rPr lang="en-GB" dirty="0"/>
            </a:br>
            <a:endParaRPr lang="en-IT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3191784-8C7D-5A41-BA03-B01CD477EA93}"/>
              </a:ext>
            </a:extLst>
          </p:cNvPr>
          <p:cNvSpPr txBox="1">
            <a:spLocks/>
          </p:cNvSpPr>
          <p:nvPr/>
        </p:nvSpPr>
        <p:spPr>
          <a:xfrm>
            <a:off x="428171" y="1361167"/>
            <a:ext cx="4061459" cy="5334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dirty="0"/>
              <a:t>To demonstrate how to make and process API calls in Flutter, we will build a very simple app called ”network_master” able to </a:t>
            </a:r>
          </a:p>
          <a:p>
            <a:endParaRPr lang="en-IT" dirty="0"/>
          </a:p>
          <a:p>
            <a:pPr marL="914400" lvl="1" indent="-457200">
              <a:buFont typeface="+mj-lt"/>
              <a:buAutoNum type="arabicPeriod"/>
            </a:pPr>
            <a:r>
              <a:rPr lang="en-IT" dirty="0"/>
              <a:t>Fetch data of a specific post from {JSON}Placeholder </a:t>
            </a:r>
            <a:br>
              <a:rPr lang="en-IT" dirty="0"/>
            </a:br>
            <a:r>
              <a:rPr lang="en-IT" dirty="0">
                <a:sym typeface="Wingdings" pitchFamily="2" charset="2"/>
              </a:rPr>
              <a:t> </a:t>
            </a:r>
            <a:r>
              <a:rPr lang="en-IT" b="1" dirty="0">
                <a:sym typeface="Wingdings" pitchFamily="2" charset="2"/>
              </a:rPr>
              <a:t>GET method</a:t>
            </a:r>
          </a:p>
          <a:p>
            <a:pPr marL="914400" lvl="1" indent="-457200">
              <a:buFont typeface="+mj-lt"/>
              <a:buAutoNum type="arabicPeriod"/>
            </a:pPr>
            <a:endParaRPr lang="en-IT" dirty="0"/>
          </a:p>
          <a:p>
            <a:pPr marL="914400" lvl="1" indent="-457200">
              <a:buFont typeface="+mj-lt"/>
              <a:buAutoNum type="arabicPeriod"/>
            </a:pPr>
            <a:r>
              <a:rPr lang="en-IT" dirty="0"/>
              <a:t>Create a new post in {JSON}Placeholder </a:t>
            </a:r>
            <a:br>
              <a:rPr lang="en-IT" dirty="0"/>
            </a:br>
            <a:r>
              <a:rPr lang="en-IT" dirty="0">
                <a:sym typeface="Wingdings" pitchFamily="2" charset="2"/>
              </a:rPr>
              <a:t> </a:t>
            </a:r>
            <a:r>
              <a:rPr lang="en-IT" b="1" dirty="0">
                <a:sym typeface="Wingdings" pitchFamily="2" charset="2"/>
              </a:rPr>
              <a:t>POST method</a:t>
            </a:r>
            <a:endParaRPr lang="en-IT" b="1" dirty="0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6E93BF0-A5BD-274A-9582-E9F60F068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220" y="1246128"/>
            <a:ext cx="2418823" cy="523494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BF4130A-F41F-0349-86CB-FA959B946237}"/>
              </a:ext>
            </a:extLst>
          </p:cNvPr>
          <p:cNvSpPr txBox="1">
            <a:spLocks/>
          </p:cNvSpPr>
          <p:nvPr/>
        </p:nvSpPr>
        <p:spPr>
          <a:xfrm>
            <a:off x="0" y="6548909"/>
            <a:ext cx="12192000" cy="355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T" sz="1600" dirty="0">
                <a:ea typeface="Palatino" pitchFamily="2" charset="77"/>
              </a:rPr>
              <a:t>Full example in lab_08-networking/network_master/</a:t>
            </a:r>
          </a:p>
        </p:txBody>
      </p:sp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6D76732-C306-6045-9820-2D719C3EDD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56" r="29611"/>
          <a:stretch/>
        </p:blipFill>
        <p:spPr>
          <a:xfrm>
            <a:off x="8017307" y="2520340"/>
            <a:ext cx="4061458" cy="286939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2659D0-3245-BE48-91DD-7B6571611880}"/>
              </a:ext>
            </a:extLst>
          </p:cNvPr>
          <p:cNvCxnSpPr>
            <a:cxnSpLocks/>
          </p:cNvCxnSpPr>
          <p:nvPr/>
        </p:nvCxnSpPr>
        <p:spPr>
          <a:xfrm flipV="1">
            <a:off x="4266895" y="3822967"/>
            <a:ext cx="806200" cy="433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78E8CC5-6013-9042-9CDC-3F403ABA90C8}"/>
              </a:ext>
            </a:extLst>
          </p:cNvPr>
          <p:cNvCxnSpPr>
            <a:cxnSpLocks/>
          </p:cNvCxnSpPr>
          <p:nvPr/>
        </p:nvCxnSpPr>
        <p:spPr>
          <a:xfrm>
            <a:off x="7526043" y="3738168"/>
            <a:ext cx="7264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8EF5998-FFB4-B24E-8DEE-F94BF3521CE9}"/>
              </a:ext>
            </a:extLst>
          </p:cNvPr>
          <p:cNvCxnSpPr>
            <a:cxnSpLocks/>
          </p:cNvCxnSpPr>
          <p:nvPr/>
        </p:nvCxnSpPr>
        <p:spPr>
          <a:xfrm flipV="1">
            <a:off x="4038600" y="4557396"/>
            <a:ext cx="1744980" cy="939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0F59E76-07EF-EE46-AEAE-92D023452328}"/>
              </a:ext>
            </a:extLst>
          </p:cNvPr>
          <p:cNvCxnSpPr>
            <a:cxnSpLocks/>
          </p:cNvCxnSpPr>
          <p:nvPr/>
        </p:nvCxnSpPr>
        <p:spPr>
          <a:xfrm flipV="1">
            <a:off x="6893583" y="4256707"/>
            <a:ext cx="1358877" cy="300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640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The network flow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RESTful API in practice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Case study</a:t>
            </a:r>
          </a:p>
          <a:p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b="1" dirty="0"/>
              <a:t>Exercise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9343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7504209" cy="5334907"/>
          </a:xfrm>
        </p:spPr>
        <p:txBody>
          <a:bodyPr>
            <a:normAutofit/>
          </a:bodyPr>
          <a:lstStyle/>
          <a:p>
            <a:r>
              <a:rPr lang="en-GB" dirty="0"/>
              <a:t>Exercise 08.01</a:t>
            </a:r>
          </a:p>
          <a:p>
            <a:pPr lvl="1"/>
            <a:r>
              <a:rPr lang="en-US" dirty="0"/>
              <a:t>Implement a </a:t>
            </a:r>
            <a:r>
              <a:rPr lang="en-US" dirty="0" err="1"/>
              <a:t>Pokédex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The user can search into the search bar for a Pokémon given its number (be aware that valid numbers go from 1 to 898). Once the button is tapped, if the number is valid, some of the Pokémon details are shown to the user.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user can add that Pokémon to its favorites using a button.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Via a button in the </a:t>
            </a:r>
            <a:r>
              <a:rPr lang="en-US" dirty="0" err="1"/>
              <a:t>AppBar</a:t>
            </a:r>
            <a:r>
              <a:rPr lang="en-US" dirty="0"/>
              <a:t>, the user navigates to another screen where all its favorite Pokémon are shown.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 the “Favorites Pokémon page” the user can look at the list and delete entries.</a:t>
            </a:r>
          </a:p>
        </p:txBody>
      </p:sp>
      <p:pic>
        <p:nvPicPr>
          <p:cNvPr id="4" name="Simulator Screen Recording - iPhone 11 - 2022-02-24 at 14.36.21" descr="Simulator Screen Recording - iPhone 11 - 2022-02-24 at 14.36.21">
            <a:hlinkClick r:id="" action="ppaction://media"/>
            <a:extLst>
              <a:ext uri="{FF2B5EF4-FFF2-40B4-BE49-F238E27FC236}">
                <a16:creationId xmlns:a16="http://schemas.microsoft.com/office/drawing/2014/main" id="{3591863D-D717-9D4D-B12E-BDD2F5EA86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05182" y="578303"/>
            <a:ext cx="2826637" cy="611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7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The network flow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RESTful API in practice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Case study</a:t>
            </a:r>
          </a:p>
          <a:p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b="1" dirty="0"/>
              <a:t>Homework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4023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Homework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endParaRPr lang="en-GB" dirty="0"/>
          </a:p>
          <a:p>
            <a:pPr marL="0" indent="0">
              <a:buNone/>
            </a:pPr>
            <a:br>
              <a:rPr lang="en-GB" dirty="0"/>
            </a:br>
            <a:endParaRPr lang="en-IT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3191784-8C7D-5A41-BA03-B01CD477EA93}"/>
              </a:ext>
            </a:extLst>
          </p:cNvPr>
          <p:cNvSpPr txBox="1">
            <a:spLocks/>
          </p:cNvSpPr>
          <p:nvPr/>
        </p:nvSpPr>
        <p:spPr>
          <a:xfrm>
            <a:off x="428171" y="1361167"/>
            <a:ext cx="10913119" cy="5334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Get familiar with the http package</a:t>
            </a:r>
          </a:p>
          <a:p>
            <a:endParaRPr lang="en-US" dirty="0"/>
          </a:p>
          <a:p>
            <a:r>
              <a:rPr lang="en-US" dirty="0"/>
              <a:t>Take a look to a powerful alternative to the http package: </a:t>
            </a:r>
            <a:r>
              <a:rPr lang="en-US" dirty="0" err="1"/>
              <a:t>Dio</a:t>
            </a:r>
            <a:r>
              <a:rPr lang="en-US" dirty="0"/>
              <a:t> </a:t>
            </a:r>
          </a:p>
          <a:p>
            <a:pPr lvl="1"/>
            <a:r>
              <a:rPr lang="en-GB" dirty="0"/>
              <a:t>https://</a:t>
            </a:r>
            <a:r>
              <a:rPr lang="en-GB" dirty="0" err="1"/>
              <a:t>pub.dev</a:t>
            </a:r>
            <a:r>
              <a:rPr lang="en-GB" dirty="0"/>
              <a:t>/packages/</a:t>
            </a:r>
            <a:r>
              <a:rPr lang="en-GB" dirty="0" err="1"/>
              <a:t>dio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895378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b="1" dirty="0"/>
              <a:t>Recap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The network flow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RESTful API in practice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Case study</a:t>
            </a:r>
          </a:p>
          <a:p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453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The network flow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RESTful API in practice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Case study</a:t>
            </a:r>
          </a:p>
          <a:p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b="1" dirty="0"/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6879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1" y="1332139"/>
            <a:ext cx="10913119" cy="5334907"/>
          </a:xfrm>
        </p:spPr>
        <p:txBody>
          <a:bodyPr>
            <a:normAutofit lnSpcReduction="10000"/>
          </a:bodyPr>
          <a:lstStyle/>
          <a:p>
            <a:endParaRPr lang="en-IT" dirty="0"/>
          </a:p>
          <a:p>
            <a:r>
              <a:rPr lang="en-IT" dirty="0"/>
              <a:t>HTTP Status Codes</a:t>
            </a:r>
          </a:p>
          <a:p>
            <a:pPr lvl="1"/>
            <a:r>
              <a:rPr lang="en-GB" dirty="0">
                <a:hlinkClick r:id="rId2"/>
              </a:rPr>
              <a:t>https://en.wikipedia.org/wiki/List_of_HTTP_status_codes</a:t>
            </a:r>
            <a:endParaRPr lang="en-IT" dirty="0"/>
          </a:p>
          <a:p>
            <a:pPr lvl="1"/>
            <a:endParaRPr lang="en-IT" dirty="0"/>
          </a:p>
          <a:p>
            <a:r>
              <a:rPr lang="en-IT" dirty="0"/>
              <a:t>{JSON}placeholder APIs</a:t>
            </a:r>
          </a:p>
          <a:p>
            <a:pPr lvl="1"/>
            <a:r>
              <a:rPr lang="en-GB" dirty="0">
                <a:hlinkClick r:id="rId3"/>
              </a:rPr>
              <a:t>https://jsonplaceholder.typicode.com/</a:t>
            </a:r>
            <a:endParaRPr lang="en-GB" dirty="0"/>
          </a:p>
          <a:p>
            <a:pPr lvl="1"/>
            <a:endParaRPr lang="en-GB" dirty="0"/>
          </a:p>
          <a:p>
            <a:r>
              <a:rPr lang="en-GB" dirty="0" err="1"/>
              <a:t>PokéAPI</a:t>
            </a:r>
            <a:r>
              <a:rPr lang="en-GB" dirty="0"/>
              <a:t> </a:t>
            </a:r>
          </a:p>
          <a:p>
            <a:pPr lvl="1"/>
            <a:r>
              <a:rPr lang="en-GB" dirty="0">
                <a:hlinkClick r:id="rId4"/>
              </a:rPr>
              <a:t>https://pokeapi.co/</a:t>
            </a:r>
            <a:endParaRPr lang="en-GB" dirty="0"/>
          </a:p>
          <a:p>
            <a:pPr lvl="1"/>
            <a:endParaRPr lang="en-GB" dirty="0"/>
          </a:p>
          <a:p>
            <a:r>
              <a:rPr lang="en-IT" dirty="0"/>
              <a:t>Fetch data from the internet. Cookbook by the Flutter community</a:t>
            </a:r>
          </a:p>
          <a:p>
            <a:pPr lvl="1"/>
            <a:r>
              <a:rPr lang="en-GB" dirty="0">
                <a:hlinkClick r:id="rId5"/>
              </a:rPr>
              <a:t>https://docs.flutter.dev/cookbook/networking/fetch-data</a:t>
            </a:r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Send data to the internet. Cookbook by the Flutter community</a:t>
            </a:r>
          </a:p>
          <a:p>
            <a:pPr lvl="1"/>
            <a:r>
              <a:rPr lang="en-GB" dirty="0">
                <a:hlinkClick r:id="rId6"/>
              </a:rPr>
              <a:t>https://docs.flutter.dev/cookbook/networking/send-data</a:t>
            </a:r>
            <a:r>
              <a:rPr lang="en-GB" dirty="0"/>
              <a:t> 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17771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Recap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59339E-8A81-2441-8894-466CF2091C4C}"/>
              </a:ext>
            </a:extLst>
          </p:cNvPr>
          <p:cNvSpPr/>
          <p:nvPr/>
        </p:nvSpPr>
        <p:spPr>
          <a:xfrm>
            <a:off x="3262086" y="2757271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Navigate between screens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DA10E2-4B67-4448-8871-FA03D68FCBE9}"/>
              </a:ext>
            </a:extLst>
          </p:cNvPr>
          <p:cNvSpPr/>
          <p:nvPr/>
        </p:nvSpPr>
        <p:spPr>
          <a:xfrm>
            <a:off x="6301925" y="1506748"/>
            <a:ext cx="2571750" cy="860243"/>
          </a:xfrm>
          <a:prstGeom prst="rect">
            <a:avLst/>
          </a:prstGeom>
          <a:solidFill>
            <a:srgbClr val="FFFF00"/>
          </a:solidFill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Make simple API calls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A96BC1-682C-AC4F-AE0B-DE841D7AAA23}"/>
              </a:ext>
            </a:extLst>
          </p:cNvPr>
          <p:cNvSpPr/>
          <p:nvPr/>
        </p:nvSpPr>
        <p:spPr>
          <a:xfrm>
            <a:off x="6287293" y="2757271"/>
            <a:ext cx="2571750" cy="860243"/>
          </a:xfrm>
          <a:prstGeom prst="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Fetch wearable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0C45BF-9708-D246-AF7A-63F93085FA1B}"/>
              </a:ext>
            </a:extLst>
          </p:cNvPr>
          <p:cNvSpPr/>
          <p:nvPr/>
        </p:nvSpPr>
        <p:spPr>
          <a:xfrm>
            <a:off x="3262086" y="1510133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Create a layout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A3CF9B-84DE-9A4C-9E18-FBA6C2A9FAAE}"/>
              </a:ext>
            </a:extLst>
          </p:cNvPr>
          <p:cNvSpPr/>
          <p:nvPr/>
        </p:nvSpPr>
        <p:spPr>
          <a:xfrm>
            <a:off x="9303992" y="2752427"/>
            <a:ext cx="2571750" cy="860243"/>
          </a:xfrm>
          <a:prstGeom prst="rect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Persist user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9EA357-0CE7-EE42-AA24-CF594C57CF30}"/>
              </a:ext>
            </a:extLst>
          </p:cNvPr>
          <p:cNvSpPr/>
          <p:nvPr/>
        </p:nvSpPr>
        <p:spPr>
          <a:xfrm>
            <a:off x="3262086" y="4006100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Manage the app state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891CCE-800C-D14F-AC56-D2B57CD4489C}"/>
              </a:ext>
            </a:extLst>
          </p:cNvPr>
          <p:cNvSpPr/>
          <p:nvPr/>
        </p:nvSpPr>
        <p:spPr>
          <a:xfrm>
            <a:off x="428173" y="4001893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Understand Flutter’s principles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78F71A-FE43-5D4A-9447-12A5D61DBED5}"/>
              </a:ext>
            </a:extLst>
          </p:cNvPr>
          <p:cNvSpPr/>
          <p:nvPr/>
        </p:nvSpPr>
        <p:spPr>
          <a:xfrm>
            <a:off x="428173" y="2757271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Get familiar with Dart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6EC684-AEE0-714D-BA51-7C00C2C4DCF1}"/>
              </a:ext>
            </a:extLst>
          </p:cNvPr>
          <p:cNvSpPr/>
          <p:nvPr/>
        </p:nvSpPr>
        <p:spPr>
          <a:xfrm>
            <a:off x="428173" y="1510134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Collaborate and version code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EFE1B8-79ED-B645-A1A5-DD1C452F5C1B}"/>
              </a:ext>
            </a:extLst>
          </p:cNvPr>
          <p:cNvSpPr/>
          <p:nvPr/>
        </p:nvSpPr>
        <p:spPr>
          <a:xfrm>
            <a:off x="9303992" y="1498505"/>
            <a:ext cx="2571750" cy="860243"/>
          </a:xfrm>
          <a:prstGeom prst="rect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Implement user authentication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69206F-E158-C04A-AA9B-1F9FCE860BD3}"/>
              </a:ext>
            </a:extLst>
          </p:cNvPr>
          <p:cNvSpPr/>
          <p:nvPr/>
        </p:nvSpPr>
        <p:spPr>
          <a:xfrm>
            <a:off x="428173" y="5818578"/>
            <a:ext cx="11553370" cy="45375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Do something with your fantasy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46B9E0C-1958-334C-8E68-E5B5D895F3A0}"/>
              </a:ext>
            </a:extLst>
          </p:cNvPr>
          <p:cNvCxnSpPr>
            <a:cxnSpLocks/>
          </p:cNvCxnSpPr>
          <p:nvPr/>
        </p:nvCxnSpPr>
        <p:spPr>
          <a:xfrm>
            <a:off x="11981543" y="1231320"/>
            <a:ext cx="0" cy="408816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714A049-D46C-4741-AC57-5ADD5A556D5E}"/>
              </a:ext>
            </a:extLst>
          </p:cNvPr>
          <p:cNvSpPr txBox="1">
            <a:spLocks/>
          </p:cNvSpPr>
          <p:nvPr/>
        </p:nvSpPr>
        <p:spPr>
          <a:xfrm>
            <a:off x="428172" y="4971142"/>
            <a:ext cx="5405664" cy="348343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1600" b="1" dirty="0"/>
              <a:t>Milestone #1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2727A7E2-5907-244F-9EA4-6EB7B1B78FC4}"/>
              </a:ext>
            </a:extLst>
          </p:cNvPr>
          <p:cNvSpPr txBox="1">
            <a:spLocks/>
          </p:cNvSpPr>
          <p:nvPr/>
        </p:nvSpPr>
        <p:spPr>
          <a:xfrm>
            <a:off x="6273451" y="4971142"/>
            <a:ext cx="2600224" cy="360748"/>
          </a:xfrm>
          <a:prstGeom prst="rect">
            <a:avLst/>
          </a:prstGeom>
          <a:ln w="38100">
            <a:solidFill>
              <a:srgbClr val="FFC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1600" b="1" dirty="0"/>
              <a:t>Milestone #2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097F527A-6D86-4B4B-8507-E05C41EE2643}"/>
              </a:ext>
            </a:extLst>
          </p:cNvPr>
          <p:cNvSpPr txBox="1">
            <a:spLocks/>
          </p:cNvSpPr>
          <p:nvPr/>
        </p:nvSpPr>
        <p:spPr>
          <a:xfrm>
            <a:off x="9304006" y="4971141"/>
            <a:ext cx="2571736" cy="348343"/>
          </a:xfrm>
          <a:prstGeom prst="rect">
            <a:avLst/>
          </a:prstGeom>
          <a:ln w="38100">
            <a:solidFill>
              <a:srgbClr val="7030A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1600" b="1" dirty="0"/>
              <a:t>Milestone #3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A0D4DC1-5C18-7F46-8370-E7C962DEF38F}"/>
              </a:ext>
            </a:extLst>
          </p:cNvPr>
          <p:cNvSpPr/>
          <p:nvPr/>
        </p:nvSpPr>
        <p:spPr>
          <a:xfrm>
            <a:off x="428172" y="1209985"/>
            <a:ext cx="913817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2637D9E-30CA-E84B-801A-C532883DD90D}"/>
              </a:ext>
            </a:extLst>
          </p:cNvPr>
          <p:cNvSpPr/>
          <p:nvPr/>
        </p:nvSpPr>
        <p:spPr>
          <a:xfrm>
            <a:off x="428173" y="2455130"/>
            <a:ext cx="913832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2/3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E7C382-226C-FA46-8DB3-6D1900A47C91}"/>
              </a:ext>
            </a:extLst>
          </p:cNvPr>
          <p:cNvSpPr/>
          <p:nvPr/>
        </p:nvSpPr>
        <p:spPr>
          <a:xfrm>
            <a:off x="428173" y="3696156"/>
            <a:ext cx="877080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EFB24BA-496D-0646-B792-701E8EF31927}"/>
              </a:ext>
            </a:extLst>
          </p:cNvPr>
          <p:cNvSpPr/>
          <p:nvPr/>
        </p:nvSpPr>
        <p:spPr>
          <a:xfrm>
            <a:off x="3264544" y="1207068"/>
            <a:ext cx="877080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5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92D3ECA-27A3-E346-97B6-6DED991CCB03}"/>
              </a:ext>
            </a:extLst>
          </p:cNvPr>
          <p:cNvSpPr/>
          <p:nvPr/>
        </p:nvSpPr>
        <p:spPr>
          <a:xfrm>
            <a:off x="3264544" y="2452279"/>
            <a:ext cx="877080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6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F1FD419-5760-AA40-96E5-CCCF7F0EAF09}"/>
              </a:ext>
            </a:extLst>
          </p:cNvPr>
          <p:cNvSpPr/>
          <p:nvPr/>
        </p:nvSpPr>
        <p:spPr>
          <a:xfrm>
            <a:off x="3264544" y="3705012"/>
            <a:ext cx="877080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7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EBBB248-D357-7143-AFFA-BE798B402DB1}"/>
              </a:ext>
            </a:extLst>
          </p:cNvPr>
          <p:cNvSpPr/>
          <p:nvPr/>
        </p:nvSpPr>
        <p:spPr>
          <a:xfrm>
            <a:off x="6300635" y="1203104"/>
            <a:ext cx="877080" cy="300148"/>
          </a:xfrm>
          <a:prstGeom prst="rect">
            <a:avLst/>
          </a:prstGeom>
          <a:solidFill>
            <a:srgbClr val="FFFF00"/>
          </a:solidFill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8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8E15202-D95C-2547-87CD-CC21A871EF0B}"/>
              </a:ext>
            </a:extLst>
          </p:cNvPr>
          <p:cNvSpPr/>
          <p:nvPr/>
        </p:nvSpPr>
        <p:spPr>
          <a:xfrm>
            <a:off x="6287293" y="2452279"/>
            <a:ext cx="877080" cy="300148"/>
          </a:xfrm>
          <a:prstGeom prst="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9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B269CCF-AC68-0344-836A-3DAFE5918B0A}"/>
              </a:ext>
            </a:extLst>
          </p:cNvPr>
          <p:cNvSpPr/>
          <p:nvPr/>
        </p:nvSpPr>
        <p:spPr>
          <a:xfrm>
            <a:off x="9303992" y="1187877"/>
            <a:ext cx="877080" cy="300148"/>
          </a:xfrm>
          <a:prstGeom prst="rect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10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956A9EB-7793-084B-9B37-521829AD396E}"/>
              </a:ext>
            </a:extLst>
          </p:cNvPr>
          <p:cNvSpPr/>
          <p:nvPr/>
        </p:nvSpPr>
        <p:spPr>
          <a:xfrm>
            <a:off x="9305076" y="2436008"/>
            <a:ext cx="877080" cy="300148"/>
          </a:xfrm>
          <a:prstGeom prst="rect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11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86C75B7-9B5F-B74C-BE7F-35C0CDFB1817}"/>
              </a:ext>
            </a:extLst>
          </p:cNvPr>
          <p:cNvCxnSpPr>
            <a:cxnSpLocks/>
          </p:cNvCxnSpPr>
          <p:nvPr/>
        </p:nvCxnSpPr>
        <p:spPr>
          <a:xfrm>
            <a:off x="9056914" y="1231320"/>
            <a:ext cx="0" cy="410267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DF77F43-12C7-A14C-810A-67101A243979}"/>
              </a:ext>
            </a:extLst>
          </p:cNvPr>
          <p:cNvCxnSpPr>
            <a:cxnSpLocks/>
          </p:cNvCxnSpPr>
          <p:nvPr/>
        </p:nvCxnSpPr>
        <p:spPr>
          <a:xfrm>
            <a:off x="6052457" y="1231320"/>
            <a:ext cx="0" cy="410267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98133C5-2A16-344D-B5D1-EC7DFAA4BD42}"/>
              </a:ext>
            </a:extLst>
          </p:cNvPr>
          <p:cNvSpPr/>
          <p:nvPr/>
        </p:nvSpPr>
        <p:spPr>
          <a:xfrm>
            <a:off x="9295165" y="4007242"/>
            <a:ext cx="2571750" cy="860243"/>
          </a:xfrm>
          <a:prstGeom prst="rect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Advanced stuff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BEB5484-6620-3542-B689-4B959C0B7DF8}"/>
              </a:ext>
            </a:extLst>
          </p:cNvPr>
          <p:cNvSpPr/>
          <p:nvPr/>
        </p:nvSpPr>
        <p:spPr>
          <a:xfrm>
            <a:off x="9296249" y="3690823"/>
            <a:ext cx="877080" cy="300148"/>
          </a:xfrm>
          <a:prstGeom prst="rect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12</a:t>
            </a:r>
          </a:p>
        </p:txBody>
      </p:sp>
      <p:pic>
        <p:nvPicPr>
          <p:cNvPr id="4" name="Graphic 3" descr="Tick with solid fill">
            <a:extLst>
              <a:ext uri="{FF2B5EF4-FFF2-40B4-BE49-F238E27FC236}">
                <a16:creationId xmlns:a16="http://schemas.microsoft.com/office/drawing/2014/main" id="{A2607237-7AC3-924E-A8DE-9B2626683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1591" y="1231135"/>
            <a:ext cx="509952" cy="509952"/>
          </a:xfrm>
          <a:prstGeom prst="rect">
            <a:avLst/>
          </a:prstGeom>
        </p:spPr>
      </p:pic>
      <p:pic>
        <p:nvPicPr>
          <p:cNvPr id="40" name="Graphic 39" descr="Tick with solid fill">
            <a:extLst>
              <a:ext uri="{FF2B5EF4-FFF2-40B4-BE49-F238E27FC236}">
                <a16:creationId xmlns:a16="http://schemas.microsoft.com/office/drawing/2014/main" id="{FC205521-E22C-E34D-BF1C-9189D6231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79234" y="2478542"/>
            <a:ext cx="509952" cy="509952"/>
          </a:xfrm>
          <a:prstGeom prst="rect">
            <a:avLst/>
          </a:prstGeom>
        </p:spPr>
      </p:pic>
      <p:pic>
        <p:nvPicPr>
          <p:cNvPr id="42" name="Graphic 41" descr="Tick with solid fill">
            <a:extLst>
              <a:ext uri="{FF2B5EF4-FFF2-40B4-BE49-F238E27FC236}">
                <a16:creationId xmlns:a16="http://schemas.microsoft.com/office/drawing/2014/main" id="{4E80BC87-BE4D-004A-8B76-759812E840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79234" y="3715976"/>
            <a:ext cx="509952" cy="509952"/>
          </a:xfrm>
          <a:prstGeom prst="rect">
            <a:avLst/>
          </a:prstGeom>
        </p:spPr>
      </p:pic>
      <p:pic>
        <p:nvPicPr>
          <p:cNvPr id="49" name="Graphic 48" descr="Tick with solid fill">
            <a:extLst>
              <a:ext uri="{FF2B5EF4-FFF2-40B4-BE49-F238E27FC236}">
                <a16:creationId xmlns:a16="http://schemas.microsoft.com/office/drawing/2014/main" id="{7216EBF6-9143-144F-B9D7-70E9EA809F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40738" y="1233035"/>
            <a:ext cx="509952" cy="509952"/>
          </a:xfrm>
          <a:prstGeom prst="rect">
            <a:avLst/>
          </a:prstGeom>
        </p:spPr>
      </p:pic>
      <p:pic>
        <p:nvPicPr>
          <p:cNvPr id="50" name="Graphic 49" descr="Tick with solid fill">
            <a:extLst>
              <a:ext uri="{FF2B5EF4-FFF2-40B4-BE49-F238E27FC236}">
                <a16:creationId xmlns:a16="http://schemas.microsoft.com/office/drawing/2014/main" id="{10D2BDBA-5B81-364C-B851-0E1BC2CCA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33195" y="2478188"/>
            <a:ext cx="509952" cy="509952"/>
          </a:xfrm>
          <a:prstGeom prst="rect">
            <a:avLst/>
          </a:prstGeom>
        </p:spPr>
      </p:pic>
      <p:pic>
        <p:nvPicPr>
          <p:cNvPr id="51" name="Graphic 50" descr="Tick with solid fill">
            <a:extLst>
              <a:ext uri="{FF2B5EF4-FFF2-40B4-BE49-F238E27FC236}">
                <a16:creationId xmlns:a16="http://schemas.microsoft.com/office/drawing/2014/main" id="{744FC12F-C22B-224A-B793-9F7CC9C79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33195" y="3724399"/>
            <a:ext cx="509952" cy="50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479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b="1" dirty="0"/>
              <a:t>The network flow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RESTful API in practice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Case study</a:t>
            </a:r>
          </a:p>
          <a:p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3250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The network flow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3191784-8C7D-5A41-BA03-B01CD477EA93}"/>
              </a:ext>
            </a:extLst>
          </p:cNvPr>
          <p:cNvSpPr txBox="1">
            <a:spLocks/>
          </p:cNvSpPr>
          <p:nvPr/>
        </p:nvSpPr>
        <p:spPr>
          <a:xfrm>
            <a:off x="946331" y="1660690"/>
            <a:ext cx="2238829" cy="635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Front-End</a:t>
            </a:r>
            <a:endParaRPr lang="en-IT" b="1" dirty="0"/>
          </a:p>
        </p:txBody>
      </p:sp>
      <p:pic>
        <p:nvPicPr>
          <p:cNvPr id="8" name="Graphic 7" descr="Smart Phone outline">
            <a:extLst>
              <a:ext uri="{FF2B5EF4-FFF2-40B4-BE49-F238E27FC236}">
                <a16:creationId xmlns:a16="http://schemas.microsoft.com/office/drawing/2014/main" id="{01947653-06FD-E240-9795-D848F26FE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4231" y="2958609"/>
            <a:ext cx="1801111" cy="1801111"/>
          </a:xfrm>
          <a:prstGeom prst="rect">
            <a:avLst/>
          </a:prstGeom>
        </p:spPr>
      </p:pic>
      <p:pic>
        <p:nvPicPr>
          <p:cNvPr id="10" name="Graphic 9" descr="Server outline">
            <a:extLst>
              <a:ext uri="{FF2B5EF4-FFF2-40B4-BE49-F238E27FC236}">
                <a16:creationId xmlns:a16="http://schemas.microsoft.com/office/drawing/2014/main" id="{1464BB1E-3089-9E41-85E0-F5DDBD9B65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69053" y="2943375"/>
            <a:ext cx="1702216" cy="170221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6F2290B-2953-C542-A454-E005847CA1C7}"/>
              </a:ext>
            </a:extLst>
          </p:cNvPr>
          <p:cNvSpPr/>
          <p:nvPr/>
        </p:nvSpPr>
        <p:spPr>
          <a:xfrm>
            <a:off x="4274117" y="3402733"/>
            <a:ext cx="1330323" cy="76540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RESTful API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F724EC2-CC4E-B749-8A14-FC439027D2AE}"/>
              </a:ext>
            </a:extLst>
          </p:cNvPr>
          <p:cNvCxnSpPr/>
          <p:nvPr/>
        </p:nvCxnSpPr>
        <p:spPr>
          <a:xfrm>
            <a:off x="3647527" y="1695357"/>
            <a:ext cx="0" cy="459486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C623A3-DD60-9940-9A76-6483BD7F2034}"/>
              </a:ext>
            </a:extLst>
          </p:cNvPr>
          <p:cNvSpPr txBox="1">
            <a:spLocks/>
          </p:cNvSpPr>
          <p:nvPr/>
        </p:nvSpPr>
        <p:spPr>
          <a:xfrm>
            <a:off x="6246377" y="1577137"/>
            <a:ext cx="2238829" cy="635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Back-End</a:t>
            </a:r>
            <a:endParaRPr lang="en-IT" b="1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255129F-ADE3-134A-BC2F-8CC1E264CBAC}"/>
              </a:ext>
            </a:extLst>
          </p:cNvPr>
          <p:cNvSpPr txBox="1">
            <a:spLocks/>
          </p:cNvSpPr>
          <p:nvPr/>
        </p:nvSpPr>
        <p:spPr>
          <a:xfrm>
            <a:off x="6700746" y="4483322"/>
            <a:ext cx="2238829" cy="635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Server</a:t>
            </a:r>
            <a:endParaRPr lang="en-IT" sz="2000" dirty="0"/>
          </a:p>
        </p:txBody>
      </p:sp>
      <p:pic>
        <p:nvPicPr>
          <p:cNvPr id="24" name="Graphic 23" descr="Database outline">
            <a:extLst>
              <a:ext uri="{FF2B5EF4-FFF2-40B4-BE49-F238E27FC236}">
                <a16:creationId xmlns:a16="http://schemas.microsoft.com/office/drawing/2014/main" id="{1F2DA623-2F65-9948-951A-6D9295A5CC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40569" y="1838763"/>
            <a:ext cx="914400" cy="914400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24CB69C-C5AE-2148-B7B6-8FCD466CADDA}"/>
              </a:ext>
            </a:extLst>
          </p:cNvPr>
          <p:cNvSpPr txBox="1">
            <a:spLocks/>
          </p:cNvSpPr>
          <p:nvPr/>
        </p:nvSpPr>
        <p:spPr>
          <a:xfrm>
            <a:off x="10452071" y="2753163"/>
            <a:ext cx="1091396" cy="374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DB</a:t>
            </a:r>
            <a:endParaRPr lang="en-IT" sz="200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3AC944BB-7383-6440-8D63-F4B1666F987F}"/>
              </a:ext>
            </a:extLst>
          </p:cNvPr>
          <p:cNvSpPr txBox="1">
            <a:spLocks/>
          </p:cNvSpPr>
          <p:nvPr/>
        </p:nvSpPr>
        <p:spPr>
          <a:xfrm>
            <a:off x="10265293" y="4124763"/>
            <a:ext cx="1464952" cy="5923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Messaging service</a:t>
            </a:r>
            <a:endParaRPr lang="en-IT" sz="2000" dirty="0"/>
          </a:p>
        </p:txBody>
      </p:sp>
      <p:pic>
        <p:nvPicPr>
          <p:cNvPr id="29" name="Graphic 28" descr="Chat bubble outline">
            <a:extLst>
              <a:ext uri="{FF2B5EF4-FFF2-40B4-BE49-F238E27FC236}">
                <a16:creationId xmlns:a16="http://schemas.microsoft.com/office/drawing/2014/main" id="{E8351098-A1C7-9942-9159-1943107DA1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40569" y="3210363"/>
            <a:ext cx="914400" cy="914400"/>
          </a:xfrm>
          <a:prstGeom prst="rect">
            <a:avLst/>
          </a:prstGeom>
        </p:spPr>
      </p:pic>
      <p:pic>
        <p:nvPicPr>
          <p:cNvPr id="31" name="Graphic 30" descr="Basic Shapes outline">
            <a:extLst>
              <a:ext uri="{FF2B5EF4-FFF2-40B4-BE49-F238E27FC236}">
                <a16:creationId xmlns:a16="http://schemas.microsoft.com/office/drawing/2014/main" id="{237880E4-100F-F047-BC10-D264DE3D36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40569" y="4759720"/>
            <a:ext cx="914400" cy="914400"/>
          </a:xfrm>
          <a:prstGeom prst="rect">
            <a:avLst/>
          </a:prstGeom>
        </p:spPr>
      </p:pic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9190AD70-A8D8-4544-8F86-E1378DCBA4CA}"/>
              </a:ext>
            </a:extLst>
          </p:cNvPr>
          <p:cNvSpPr txBox="1">
            <a:spLocks/>
          </p:cNvSpPr>
          <p:nvPr/>
        </p:nvSpPr>
        <p:spPr>
          <a:xfrm>
            <a:off x="10162964" y="5687467"/>
            <a:ext cx="1747822" cy="978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Heavy computing service</a:t>
            </a:r>
            <a:endParaRPr lang="en-IT" sz="2000" dirty="0"/>
          </a:p>
        </p:txBody>
      </p:sp>
      <p:sp>
        <p:nvSpPr>
          <p:cNvPr id="34" name="Left-right Arrow 33">
            <a:extLst>
              <a:ext uri="{FF2B5EF4-FFF2-40B4-BE49-F238E27FC236}">
                <a16:creationId xmlns:a16="http://schemas.microsoft.com/office/drawing/2014/main" id="{64064F28-5732-CC49-BDE1-28C668E0F826}"/>
              </a:ext>
            </a:extLst>
          </p:cNvPr>
          <p:cNvSpPr/>
          <p:nvPr/>
        </p:nvSpPr>
        <p:spPr>
          <a:xfrm>
            <a:off x="3156037" y="3517031"/>
            <a:ext cx="982980" cy="536809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5" name="Left-right Arrow 34">
            <a:extLst>
              <a:ext uri="{FF2B5EF4-FFF2-40B4-BE49-F238E27FC236}">
                <a16:creationId xmlns:a16="http://schemas.microsoft.com/office/drawing/2014/main" id="{E95F882B-C9A0-984E-B4D1-E006949F0155}"/>
              </a:ext>
            </a:extLst>
          </p:cNvPr>
          <p:cNvSpPr/>
          <p:nvPr/>
        </p:nvSpPr>
        <p:spPr>
          <a:xfrm>
            <a:off x="5851920" y="3526078"/>
            <a:ext cx="982980" cy="536809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6" name="Left-right Arrow 35">
            <a:extLst>
              <a:ext uri="{FF2B5EF4-FFF2-40B4-BE49-F238E27FC236}">
                <a16:creationId xmlns:a16="http://schemas.microsoft.com/office/drawing/2014/main" id="{C2FA978B-6B24-3D4A-A009-9F4D7082F85B}"/>
              </a:ext>
            </a:extLst>
          </p:cNvPr>
          <p:cNvSpPr/>
          <p:nvPr/>
        </p:nvSpPr>
        <p:spPr>
          <a:xfrm>
            <a:off x="8925965" y="3517029"/>
            <a:ext cx="982980" cy="536809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38" name="Graphic 37" descr="A man with dreads">
            <a:extLst>
              <a:ext uri="{FF2B5EF4-FFF2-40B4-BE49-F238E27FC236}">
                <a16:creationId xmlns:a16="http://schemas.microsoft.com/office/drawing/2014/main" id="{98EE2F19-368D-0C46-BCCF-EF0EDBE1716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15392" y="3445042"/>
            <a:ext cx="7747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63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The network flow</a:t>
            </a:r>
          </a:p>
          <a:p>
            <a:r>
              <a:rPr lang="en-GB" b="1" dirty="0"/>
              <a:t>RESTful API in practice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Case study</a:t>
            </a:r>
          </a:p>
          <a:p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7810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RESTful API in practice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F2BC2FF-C8A6-F94B-AB5A-6AD590A7F828}"/>
              </a:ext>
            </a:extLst>
          </p:cNvPr>
          <p:cNvSpPr txBox="1">
            <a:spLocks/>
          </p:cNvSpPr>
          <p:nvPr/>
        </p:nvSpPr>
        <p:spPr>
          <a:xfrm>
            <a:off x="214148" y="3540306"/>
            <a:ext cx="11549680" cy="2376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&lt;METHOD&gt; &lt;HTTP or HTTPS&gt;://&lt;DOMAIN&gt;/&lt;ENDPOINT&gt;?&lt;PARAMETERS&gt; </a:t>
            </a:r>
          </a:p>
          <a:p>
            <a:pPr marL="0" indent="0" algn="ctr">
              <a:buNone/>
            </a:pPr>
            <a:r>
              <a:rPr lang="en-US" b="1" dirty="0"/>
              <a:t>+ </a:t>
            </a:r>
          </a:p>
          <a:p>
            <a:pPr marL="0" indent="0" algn="ctr">
              <a:buNone/>
            </a:pPr>
            <a:r>
              <a:rPr lang="en-US" b="1" dirty="0"/>
              <a:t>&lt;BODY&gt; and &lt;HEADERS&gt;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093C35F-2A4D-4648-A78F-D26C9363B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288595"/>
            <a:ext cx="11213368" cy="2761253"/>
          </a:xfrm>
        </p:spPr>
        <p:txBody>
          <a:bodyPr>
            <a:normAutofit/>
          </a:bodyPr>
          <a:lstStyle/>
          <a:p>
            <a:r>
              <a:rPr lang="en-GB" dirty="0"/>
              <a:t>From the practical point of view, RESTful API can be used via http following three steps:</a:t>
            </a:r>
          </a:p>
          <a:p>
            <a:pPr lvl="1"/>
            <a:r>
              <a:rPr lang="en-GB" dirty="0"/>
              <a:t>Step 1: Send an http request to the RESTful API</a:t>
            </a:r>
          </a:p>
          <a:p>
            <a:pPr lvl="1"/>
            <a:r>
              <a:rPr lang="en-GB" dirty="0"/>
              <a:t>Step 2: Await for the response</a:t>
            </a:r>
          </a:p>
          <a:p>
            <a:pPr lvl="1"/>
            <a:r>
              <a:rPr lang="en-GB" dirty="0"/>
              <a:t>Step 3: Process the response (usually in a JSON format)</a:t>
            </a:r>
          </a:p>
          <a:p>
            <a:pPr lvl="1"/>
            <a:endParaRPr lang="en-GB" dirty="0"/>
          </a:p>
          <a:p>
            <a:r>
              <a:rPr lang="en-GB" dirty="0"/>
              <a:t>The http request has the following structure: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201FA3F-A09A-234D-AEF1-050D16E6F018}"/>
              </a:ext>
            </a:extLst>
          </p:cNvPr>
          <p:cNvSpPr txBox="1">
            <a:spLocks/>
          </p:cNvSpPr>
          <p:nvPr/>
        </p:nvSpPr>
        <p:spPr>
          <a:xfrm>
            <a:off x="428172" y="5610404"/>
            <a:ext cx="11817168" cy="10856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&lt;METHOD&gt; and &lt;ENDPOINT&gt; defines the so-called </a:t>
            </a:r>
            <a:r>
              <a:rPr lang="en-GB" b="1" dirty="0"/>
              <a:t>route, e.g.:</a:t>
            </a:r>
          </a:p>
          <a:p>
            <a:pPr marL="0" indent="0">
              <a:buNone/>
            </a:pPr>
            <a:r>
              <a:rPr lang="en-GB" b="1" dirty="0"/>
              <a:t>	GET /heartrate/today/</a:t>
            </a:r>
          </a:p>
          <a:p>
            <a:pPr marL="0" indent="0">
              <a:buNone/>
            </a:pPr>
            <a:r>
              <a:rPr lang="en-GB" b="1" dirty="0"/>
              <a:t>	DELETE /user/1</a:t>
            </a:r>
          </a:p>
        </p:txBody>
      </p:sp>
    </p:spTree>
    <p:extLst>
      <p:ext uri="{BB962C8B-B14F-4D97-AF65-F5344CB8AC3E}">
        <p14:creationId xmlns:p14="http://schemas.microsoft.com/office/powerpoint/2010/main" val="2468140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RESTful API in practice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093C35F-2A4D-4648-A78F-D26C9363B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288595"/>
            <a:ext cx="11213368" cy="4883605"/>
          </a:xfrm>
        </p:spPr>
        <p:txBody>
          <a:bodyPr>
            <a:normAutofit/>
          </a:bodyPr>
          <a:lstStyle/>
          <a:p>
            <a:r>
              <a:rPr lang="en-GB" dirty="0"/>
              <a:t>Beside its content a response contains an </a:t>
            </a:r>
            <a:r>
              <a:rPr lang="en-GB" b="1" dirty="0"/>
              <a:t>HTTP status code</a:t>
            </a:r>
            <a:r>
              <a:rPr lang="en-GB" dirty="0"/>
              <a:t>, i.e., a special number that tells to the frond-end if the request is successful or, otherwise, why it is not successful. Here’s the most common:</a:t>
            </a:r>
          </a:p>
          <a:p>
            <a:endParaRPr lang="en-GB" dirty="0"/>
          </a:p>
          <a:p>
            <a:pPr lvl="1"/>
            <a:r>
              <a:rPr lang="en-GB" dirty="0"/>
              <a:t>200: OK</a:t>
            </a:r>
          </a:p>
          <a:p>
            <a:pPr lvl="1"/>
            <a:r>
              <a:rPr lang="en-GB" dirty="0"/>
              <a:t>401: UNAUTHORIZED</a:t>
            </a:r>
          </a:p>
          <a:p>
            <a:pPr lvl="1"/>
            <a:r>
              <a:rPr lang="en-GB" dirty="0"/>
              <a:t>403: FORBIDDEN</a:t>
            </a:r>
          </a:p>
          <a:p>
            <a:pPr lvl="1"/>
            <a:r>
              <a:rPr lang="en-GB" dirty="0"/>
              <a:t>404: NOT FOUND</a:t>
            </a:r>
          </a:p>
          <a:p>
            <a:pPr lvl="1"/>
            <a:r>
              <a:rPr lang="en-GB" dirty="0"/>
              <a:t>500: INTERNAL SERVER ERROR</a:t>
            </a:r>
          </a:p>
          <a:p>
            <a:pPr lvl="1"/>
            <a:endParaRPr lang="en-GB" dirty="0"/>
          </a:p>
          <a:p>
            <a:r>
              <a:rPr lang="en-GB" dirty="0"/>
              <a:t>Normally, the front-end developer has to manage these codes based on the API specifics</a:t>
            </a:r>
          </a:p>
        </p:txBody>
      </p:sp>
    </p:spTree>
    <p:extLst>
      <p:ext uri="{BB962C8B-B14F-4D97-AF65-F5344CB8AC3E}">
        <p14:creationId xmlns:p14="http://schemas.microsoft.com/office/powerpoint/2010/main" val="518817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The network flow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RESTful API in practice</a:t>
            </a:r>
          </a:p>
          <a:p>
            <a:r>
              <a:rPr lang="en-GB" b="1" dirty="0"/>
              <a:t>Case study</a:t>
            </a:r>
          </a:p>
          <a:p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8205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17326</TotalTime>
  <Words>966</Words>
  <Application>Microsoft Macintosh PowerPoint</Application>
  <PresentationFormat>Widescreen</PresentationFormat>
  <Paragraphs>213</Paragraphs>
  <Slides>21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Courier New</vt:lpstr>
      <vt:lpstr>Palatino Linotype</vt:lpstr>
      <vt:lpstr>Times New Roman</vt:lpstr>
      <vt:lpstr>Wingdings</vt:lpstr>
      <vt:lpstr>Tema di Office</vt:lpstr>
      <vt:lpstr>Giacomo Cappon</vt:lpstr>
      <vt:lpstr>Outline</vt:lpstr>
      <vt:lpstr>Recap</vt:lpstr>
      <vt:lpstr>Outline</vt:lpstr>
      <vt:lpstr>The network flow </vt:lpstr>
      <vt:lpstr>Outline</vt:lpstr>
      <vt:lpstr>RESTful API in practice</vt:lpstr>
      <vt:lpstr>RESTful API in practice</vt:lpstr>
      <vt:lpstr>Outline</vt:lpstr>
      <vt:lpstr>{JSON} Placeholder</vt:lpstr>
      <vt:lpstr>{JSON} Placeholder</vt:lpstr>
      <vt:lpstr>{JSON} Placeholder – Post resource</vt:lpstr>
      <vt:lpstr>http package</vt:lpstr>
      <vt:lpstr>Android-specific action</vt:lpstr>
      <vt:lpstr>Case of study - Live</vt:lpstr>
      <vt:lpstr>Outline</vt:lpstr>
      <vt:lpstr>Exercise</vt:lpstr>
      <vt:lpstr>Outline</vt:lpstr>
      <vt:lpstr>Homework </vt:lpstr>
      <vt:lpstr>Outline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Martina</dc:creator>
  <cp:lastModifiedBy>Cappon Giacomo</cp:lastModifiedBy>
  <cp:revision>193</cp:revision>
  <dcterms:created xsi:type="dcterms:W3CDTF">2021-07-19T09:08:13Z</dcterms:created>
  <dcterms:modified xsi:type="dcterms:W3CDTF">2022-03-07T16:03:28Z</dcterms:modified>
</cp:coreProperties>
</file>